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22"/>
  </p:notesMasterIdLst>
  <p:handoutMasterIdLst>
    <p:handoutMasterId r:id="rId23"/>
  </p:handoutMasterIdLst>
  <p:sldIdLst>
    <p:sldId id="282" r:id="rId4"/>
    <p:sldId id="297" r:id="rId5"/>
    <p:sldId id="299" r:id="rId6"/>
    <p:sldId id="298" r:id="rId7"/>
    <p:sldId id="305" r:id="rId8"/>
    <p:sldId id="294" r:id="rId9"/>
    <p:sldId id="306" r:id="rId10"/>
    <p:sldId id="307" r:id="rId11"/>
    <p:sldId id="300" r:id="rId12"/>
    <p:sldId id="311" r:id="rId13"/>
    <p:sldId id="308" r:id="rId14"/>
    <p:sldId id="309" r:id="rId15"/>
    <p:sldId id="310" r:id="rId16"/>
    <p:sldId id="301" r:id="rId17"/>
    <p:sldId id="302" r:id="rId18"/>
    <p:sldId id="312" r:id="rId19"/>
    <p:sldId id="304" r:id="rId20"/>
    <p:sldId id="296" r:id="rId2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31" autoAdjust="0"/>
  </p:normalViewPr>
  <p:slideViewPr>
    <p:cSldViewPr snapToGrid="0">
      <p:cViewPr varScale="1">
        <p:scale>
          <a:sx n="79" d="100"/>
          <a:sy n="79" d="100"/>
        </p:scale>
        <p:origin x="-384" y="-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0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ES" sz="1862" b="1" i="0" u="none" strike="noStrike" kern="1200" spc="0" baseline="0" noProof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s-ES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Ingresos brutos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42653952"/>
        <c:axId val="76283904"/>
      </c:barChart>
      <c:catAx>
        <c:axId val="4265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76283904"/>
        <c:crosses val="autoZero"/>
        <c:auto val="1"/>
        <c:lblAlgn val="ctr"/>
        <c:lblOffset val="100"/>
        <c:noMultiLvlLbl val="0"/>
      </c:catAx>
      <c:valAx>
        <c:axId val="76283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[$€-C0A]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42653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s-ES" sz="1862" b="1" i="0" u="none" strike="noStrike" kern="1200" spc="0" baseline="0" noProof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s-ES" sz="1862" b="1" i="0" u="none" strike="noStrike" kern="1200" spc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rPr>
              <a:t>Ventas de la empresa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6D571C-0F37-4D89-BD6D-C66E268328C2}" type="datetime1">
              <a:rPr lang="es-ES" smtClean="0"/>
              <a:t>08/09/2019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7B0917-6D49-4525-A5F0-095AC65124A3}" type="datetime1">
              <a:rPr lang="es-ES" noProof="0" smtClean="0"/>
              <a:t>08/09/2019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20511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31182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13118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4184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01235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9998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52176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55624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67554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15674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xmlns="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xmlns="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xmlns="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xmlns="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7" name="Marcador de texto 5">
            <a:extLst>
              <a:ext uri="{FF2B5EF4-FFF2-40B4-BE49-F238E27FC236}">
                <a16:creationId xmlns:a16="http://schemas.microsoft.com/office/drawing/2014/main" xmlns="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xmlns="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Número de teléfono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xmlns="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Identificador de red social o correo electrónico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xmlns="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Sitio web de la empresa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xmlns="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xmlns="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" dirty="0"/>
              <a:t>Inserte o arrastre y coloque una foto</a:t>
            </a:r>
            <a:endParaRPr lang="en-ZA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3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" dirty="0"/>
              <a:t>Haga clic para editar el título de la presentación</a:t>
            </a:r>
            <a:endParaRPr lang="en-ZA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smtClean="0"/>
              <a:t>Haga clic para modificar el estilo de subtítulo del patrón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xmlns="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-ES" noProof="0"/>
              <a:t>Haz clic para editar el título de la diapositiva divisoria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xmlns="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-ES" noProof="0"/>
              <a:t>Haz clic para editar el título de la diapositiva divisoria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xmlns="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xmlns="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xmlns="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xmlns="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xmlns="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5">
            <a:extLst>
              <a:ext uri="{FF2B5EF4-FFF2-40B4-BE49-F238E27FC236}">
                <a16:creationId xmlns:a16="http://schemas.microsoft.com/office/drawing/2014/main" xmlns="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11" name="Forma libre 5">
            <a:extLst>
              <a:ext uri="{FF2B5EF4-FFF2-40B4-BE49-F238E27FC236}">
                <a16:creationId xmlns:a16="http://schemas.microsoft.com/office/drawing/2014/main" xmlns="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13" name="Forma libre 5">
            <a:extLst>
              <a:ext uri="{FF2B5EF4-FFF2-40B4-BE49-F238E27FC236}">
                <a16:creationId xmlns:a16="http://schemas.microsoft.com/office/drawing/2014/main" xmlns="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14" name="Forma libre 5">
            <a:extLst>
              <a:ext uri="{FF2B5EF4-FFF2-40B4-BE49-F238E27FC236}">
                <a16:creationId xmlns:a16="http://schemas.microsoft.com/office/drawing/2014/main" xmlns="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15" name="Forma libre 5">
            <a:extLst>
              <a:ext uri="{FF2B5EF4-FFF2-40B4-BE49-F238E27FC236}">
                <a16:creationId xmlns:a16="http://schemas.microsoft.com/office/drawing/2014/main" xmlns="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mparación izquierdo 1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mparación izquierdo 2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Escriba la leyenda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xmlns="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descr="Imagen de la diapositiva">
            <a:extLst>
              <a:ext uri="{FF2B5EF4-FFF2-40B4-BE49-F238E27FC236}">
                <a16:creationId xmlns:a16="http://schemas.microsoft.com/office/drawing/2014/main" xmlns="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5" name="Cuadro de texto 24" descr="Énfasis de la diapositiva en el cuadro del título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 rtlCol="0"/>
          <a:lstStyle/>
          <a:p>
            <a:pPr rtl="0"/>
            <a:r>
              <a:rPr lang="es-ES" sz="5000" dirty="0" smtClean="0"/>
              <a:t>Teoría de la </a:t>
            </a:r>
            <a:r>
              <a:rPr lang="es-ES" sz="5000" dirty="0" smtClean="0"/>
              <a:t>demanda</a:t>
            </a:r>
            <a:br>
              <a:rPr lang="es-ES" sz="5000" dirty="0" smtClean="0"/>
            </a:br>
            <a:endParaRPr lang="es-ES" sz="5000" dirty="0"/>
          </a:p>
        </p:txBody>
      </p:sp>
      <p:sp>
        <p:nvSpPr>
          <p:cNvPr id="20" name="Triángulo isósceles 19" descr="Sombra de la diapositiva en el cuadro del título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1092077" y="4691746"/>
            <a:ext cx="2721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75000"/>
                  </a:schemeClr>
                </a:solidFill>
              </a:rPr>
              <a:t>Integrantes:</a:t>
            </a:r>
          </a:p>
          <a:p>
            <a:r>
              <a:rPr lang="es-CO" sz="1200" dirty="0" smtClean="0">
                <a:solidFill>
                  <a:schemeClr val="bg1">
                    <a:lumMod val="75000"/>
                  </a:schemeClr>
                </a:solidFill>
              </a:rPr>
              <a:t>Iván Alexis Mancipe Callejas  </a:t>
            </a:r>
          </a:p>
          <a:p>
            <a:r>
              <a:rPr lang="es-CO" sz="1200" dirty="0" err="1" smtClean="0">
                <a:solidFill>
                  <a:schemeClr val="bg1">
                    <a:lumMod val="75000"/>
                  </a:schemeClr>
                </a:solidFill>
              </a:rPr>
              <a:t>Nayarith</a:t>
            </a:r>
            <a:r>
              <a:rPr lang="es-CO" sz="1200" dirty="0" smtClean="0">
                <a:solidFill>
                  <a:schemeClr val="bg1">
                    <a:lumMod val="75000"/>
                  </a:schemeClr>
                </a:solidFill>
              </a:rPr>
              <a:t> Campo León  201820110</a:t>
            </a:r>
            <a:endParaRPr lang="es-CO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Elasticidad precio de la demanda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10</a:t>
            </a:fld>
            <a:endParaRPr lang="es-ES" noProof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4" b="10851"/>
          <a:stretch/>
        </p:blipFill>
        <p:spPr bwMode="auto">
          <a:xfrm>
            <a:off x="890335" y="1241186"/>
            <a:ext cx="9577137" cy="4870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5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Elasticidad precio de la demanda</a:t>
            </a:r>
            <a:endParaRPr lang="es-CO" dirty="0"/>
          </a:p>
        </p:txBody>
      </p:sp>
      <p:sp>
        <p:nvSpPr>
          <p:cNvPr id="10" name="9 Marcador de texto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CO" dirty="0" smtClean="0"/>
              <a:t>DETERMINANTES:</a:t>
            </a:r>
            <a:endParaRPr lang="es-CO" dirty="0"/>
          </a:p>
        </p:txBody>
      </p:sp>
      <p:sp>
        <p:nvSpPr>
          <p:cNvPr id="8" name="7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 smtClean="0"/>
              <a:t>1.sustitutos cercanos del bien </a:t>
            </a:r>
          </a:p>
          <a:p>
            <a:pPr marL="0" indent="0">
              <a:buNone/>
            </a:pPr>
            <a:r>
              <a:rPr lang="es-CO" dirty="0" smtClean="0"/>
              <a:t>La carne si sube su precio los consumidores encuentran sustitutos cercanos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11</a:t>
            </a:fld>
            <a:endParaRPr lang="es-ES" noProof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8" t="35526" r="50696" b="25987"/>
          <a:stretch/>
        </p:blipFill>
        <p:spPr bwMode="auto">
          <a:xfrm>
            <a:off x="649705" y="2755231"/>
            <a:ext cx="3441032" cy="2815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9" r="7569"/>
          <a:stretch>
            <a:fillRect/>
          </a:stretch>
        </p:blipFill>
        <p:spPr bwMode="auto">
          <a:xfrm>
            <a:off x="6192391" y="1540363"/>
            <a:ext cx="4904790" cy="433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444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Elasticidad precio de la demanda</a:t>
            </a:r>
            <a:endParaRPr lang="es-CO" dirty="0"/>
          </a:p>
        </p:txBody>
      </p:sp>
      <p:sp>
        <p:nvSpPr>
          <p:cNvPr id="10" name="9 Marcador de texto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CO" dirty="0" smtClean="0"/>
              <a:t>DETERMINANTES:</a:t>
            </a:r>
            <a:endParaRPr lang="es-CO" dirty="0"/>
          </a:p>
        </p:txBody>
      </p:sp>
      <p:sp>
        <p:nvSpPr>
          <p:cNvPr id="8" name="7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 smtClean="0"/>
              <a:t>2.bien necesario</a:t>
            </a:r>
          </a:p>
          <a:p>
            <a:r>
              <a:rPr lang="es-CO" dirty="0" smtClean="0"/>
              <a:t>El agua en las casas  </a:t>
            </a:r>
          </a:p>
          <a:p>
            <a:r>
              <a:rPr lang="es-CO" dirty="0" smtClean="0"/>
              <a:t>Si sube el precio los consumidores no suelen reducir su consumo </a:t>
            </a:r>
          </a:p>
          <a:p>
            <a:r>
              <a:rPr lang="es-CO" dirty="0" smtClean="0"/>
              <a:t>Mas necesario el bien , menos elasticidad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12</a:t>
            </a:fld>
            <a:endParaRPr lang="es-ES" noProof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4" t="46710" r="51545" b="15132"/>
          <a:stretch/>
        </p:blipFill>
        <p:spPr bwMode="auto">
          <a:xfrm>
            <a:off x="1010652" y="3705724"/>
            <a:ext cx="3561347" cy="279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7" r="12307"/>
          <a:stretch>
            <a:fillRect/>
          </a:stretch>
        </p:blipFill>
        <p:spPr bwMode="auto">
          <a:xfrm>
            <a:off x="6360833" y="1275668"/>
            <a:ext cx="4904790" cy="433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53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Elasticidad precio de la demanda</a:t>
            </a:r>
            <a:endParaRPr lang="es-CO" dirty="0"/>
          </a:p>
        </p:txBody>
      </p:sp>
      <p:sp>
        <p:nvSpPr>
          <p:cNvPr id="10" name="9 Marcador de texto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CO" dirty="0" smtClean="0"/>
              <a:t>DETERMINANTES:</a:t>
            </a:r>
            <a:endParaRPr lang="es-CO" dirty="0"/>
          </a:p>
        </p:txBody>
      </p:sp>
      <p:sp>
        <p:nvSpPr>
          <p:cNvPr id="8" name="7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 smtClean="0"/>
              <a:t>3.Amplitud del mercado</a:t>
            </a:r>
          </a:p>
          <a:p>
            <a:r>
              <a:rPr lang="es-CO" dirty="0" smtClean="0"/>
              <a:t>La gaseosa con sabor a naranja </a:t>
            </a:r>
          </a:p>
          <a:p>
            <a:r>
              <a:rPr lang="es-CO" dirty="0" smtClean="0"/>
              <a:t>Si sube su precio  los consumidores encuentran reemplazo fácilmente</a:t>
            </a:r>
          </a:p>
          <a:p>
            <a:r>
              <a:rPr lang="es-CO" dirty="0" smtClean="0"/>
              <a:t>Mayor amplitud del mercado </a:t>
            </a:r>
          </a:p>
          <a:p>
            <a:r>
              <a:rPr lang="es-CO" dirty="0" smtClean="0"/>
              <a:t>Mayor elasticidad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13</a:t>
            </a:fld>
            <a:endParaRPr lang="es-ES" noProof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1" b="5811"/>
          <a:stretch>
            <a:fillRect/>
          </a:stretch>
        </p:blipFill>
        <p:spPr bwMode="auto">
          <a:xfrm>
            <a:off x="7287210" y="1275669"/>
            <a:ext cx="4904790" cy="433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171" y="2792161"/>
            <a:ext cx="4176712" cy="305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453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sz="3200" b="1" dirty="0"/>
              <a:t>Elasticidad Cruzada</a:t>
            </a:r>
          </a:p>
        </p:txBody>
      </p:sp>
      <p:sp>
        <p:nvSpPr>
          <p:cNvPr id="29" name="Marcador de contenido 28">
            <a:extLst>
              <a:ext uri="{FF2B5EF4-FFF2-40B4-BE49-F238E27FC236}">
                <a16:creationId xmlns:a16="http://schemas.microsoft.com/office/drawing/2014/main" xmlns="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351314"/>
            <a:ext cx="4863167" cy="3221783"/>
          </a:xfrm>
        </p:spPr>
        <p:txBody>
          <a:bodyPr rtlCol="0"/>
          <a:lstStyle/>
          <a:p>
            <a:pPr marL="0" indent="0">
              <a:buNone/>
            </a:pPr>
            <a:r>
              <a:rPr lang="es-ES" dirty="0" smtClean="0"/>
              <a:t>-Hace </a:t>
            </a:r>
            <a:r>
              <a:rPr lang="es-ES" dirty="0"/>
              <a:t>referencia a la variación de la demanda en función de la variación del precio de dos bienes complementarios o sustitutivos.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-</a:t>
            </a:r>
            <a:r>
              <a:rPr lang="es-ES" dirty="0" smtClean="0"/>
              <a:t>Se </a:t>
            </a:r>
            <a:r>
              <a:rPr lang="es-ES" dirty="0"/>
              <a:t>denomina elasticidad cruzada porque relaciona los cambios producidos en el precio de un bien X y la  influencia de dicho cambio de precio en el consumo de otro bien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14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513115"/>
            <a:ext cx="1981200" cy="19812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078115"/>
            <a:ext cx="1981200" cy="19812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33" y="2092118"/>
            <a:ext cx="823193" cy="82319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262" y="2092117"/>
            <a:ext cx="823193" cy="82319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91" y="2092116"/>
            <a:ext cx="823193" cy="82319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320" y="2092116"/>
            <a:ext cx="823193" cy="82319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981" y="4552289"/>
            <a:ext cx="823193" cy="82319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758" y="4552287"/>
            <a:ext cx="823193" cy="82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sz="3200" b="1" dirty="0"/>
              <a:t>Elasticidad Ingreso de la Demanda</a:t>
            </a:r>
          </a:p>
        </p:txBody>
      </p:sp>
      <p:sp>
        <p:nvSpPr>
          <p:cNvPr id="29" name="Marcador de contenido 28">
            <a:extLst>
              <a:ext uri="{FF2B5EF4-FFF2-40B4-BE49-F238E27FC236}">
                <a16:creationId xmlns:a16="http://schemas.microsoft.com/office/drawing/2014/main" xmlns="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205" y="1349828"/>
            <a:ext cx="4863167" cy="3221783"/>
          </a:xfrm>
        </p:spPr>
        <p:txBody>
          <a:bodyPr rtlCol="0"/>
          <a:lstStyle/>
          <a:p>
            <a:pPr marL="0" indent="0">
              <a:buNone/>
            </a:pPr>
            <a:r>
              <a:rPr lang="es-ES" dirty="0" smtClean="0"/>
              <a:t>-Ante </a:t>
            </a:r>
            <a:r>
              <a:rPr lang="es-ES" dirty="0"/>
              <a:t>un aumento del ingreso de los consumidores, usualmente éstos aumentan su cantidad consumida, y viceversa.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-</a:t>
            </a:r>
            <a:r>
              <a:rPr lang="es-ES" dirty="0" smtClean="0"/>
              <a:t>La </a:t>
            </a:r>
            <a:r>
              <a:rPr lang="es-ES" dirty="0"/>
              <a:t>elasticidad ingreso de la demanda mide la proporción del aumento en el consumo de un producto ante un cambio proporcional en el ingreso.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15</a:t>
            </a:fld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00" y="1752599"/>
            <a:ext cx="4855406" cy="3962011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40205" y="3907357"/>
            <a:ext cx="5135309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dirty="0" smtClean="0"/>
              <a:t>Ingreso </a:t>
            </a:r>
            <a:r>
              <a:rPr lang="es-ES" dirty="0"/>
              <a:t>de la demanda = Variación proporcional en la cantidad consumida de un producto / Variación proporcional en el ingreso de los </a:t>
            </a:r>
            <a:r>
              <a:rPr lang="es-ES" dirty="0" smtClean="0"/>
              <a:t>consumidores</a:t>
            </a:r>
            <a:endParaRPr lang="es-ES" dirty="0"/>
          </a:p>
          <a:p>
            <a:r>
              <a:rPr lang="es-ES" dirty="0"/>
              <a:t> </a:t>
            </a:r>
          </a:p>
          <a:p>
            <a:r>
              <a:rPr lang="es-ES" dirty="0" err="1"/>
              <a:t>Eid</a:t>
            </a:r>
            <a:r>
              <a:rPr lang="es-ES" dirty="0"/>
              <a:t> = (variación del Q / Q) / (variación de I / I) = (ΔQ/Q)/(ΔI/I)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3655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Elasticidad Ingreso de la Demanda</a:t>
            </a:r>
            <a:endParaRPr lang="es-CO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CO" dirty="0" smtClean="0"/>
              <a:t>Depende del tipo de producto </a:t>
            </a:r>
            <a:endParaRPr lang="es-CO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xfrm>
            <a:off x="359810" y="1622198"/>
            <a:ext cx="11328000" cy="4679250"/>
          </a:xfrm>
        </p:spPr>
        <p:txBody>
          <a:bodyPr/>
          <a:lstStyle/>
          <a:p>
            <a:r>
              <a:rPr lang="es-CO" dirty="0" smtClean="0"/>
              <a:t>Bien normal o del lujo   </a:t>
            </a:r>
            <a:r>
              <a:rPr lang="es-CO" b="1" dirty="0" smtClean="0"/>
              <a:t>positivo</a:t>
            </a:r>
          </a:p>
          <a:p>
            <a:r>
              <a:rPr lang="es-CO" dirty="0" smtClean="0"/>
              <a:t>Bien neutro     </a:t>
            </a:r>
            <a:r>
              <a:rPr lang="es-CO" b="1" dirty="0" smtClean="0"/>
              <a:t>cero</a:t>
            </a:r>
          </a:p>
          <a:p>
            <a:r>
              <a:rPr lang="es-CO" dirty="0" smtClean="0"/>
              <a:t>Bien  inferior   </a:t>
            </a:r>
            <a:r>
              <a:rPr lang="es-CO" b="1" dirty="0" smtClean="0"/>
              <a:t>negativo</a:t>
            </a:r>
            <a:r>
              <a:rPr lang="es-CO" dirty="0" smtClean="0"/>
              <a:t> </a:t>
            </a:r>
            <a:endParaRPr lang="es-CO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16</a:t>
            </a:fld>
            <a:endParaRPr lang="es-ES" noProof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8" b="11513"/>
          <a:stretch/>
        </p:blipFill>
        <p:spPr bwMode="auto">
          <a:xfrm>
            <a:off x="1143001" y="2682571"/>
            <a:ext cx="9685420" cy="36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27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Grafica: Tipos de Elasticidad</a:t>
            </a:r>
            <a:endParaRPr lang="es-CO" b="1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17</a:t>
            </a:fld>
            <a:endParaRPr lang="es-ES" noProof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0" y="1139477"/>
            <a:ext cx="6162098" cy="493045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" b="5457"/>
          <a:stretch/>
        </p:blipFill>
        <p:spPr bwMode="auto">
          <a:xfrm>
            <a:off x="7134725" y="1602692"/>
            <a:ext cx="4030579" cy="4004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313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descr="Marcador de posición de imagen">
            <a:extLst>
              <a:ext uri="{FF2B5EF4-FFF2-40B4-BE49-F238E27FC236}">
                <a16:creationId xmlns:a16="http://schemas.microsoft.com/office/drawing/2014/main" xmlns="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Cuadro de texto 37" descr="Énfasis en el bloque del título">
            <a:extLst>
              <a:ext uri="{FF2B5EF4-FFF2-40B4-BE49-F238E27FC236}">
                <a16:creationId xmlns:a16="http://schemas.microsoft.com/office/drawing/2014/main" xmlns="" id="{B231FB9C-F234-41D0-A4CE-8C29A5F2F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es-ES"/>
          </a:p>
        </p:txBody>
      </p:sp>
      <p:sp>
        <p:nvSpPr>
          <p:cNvPr id="35" name="Triángulo isósceles 34" descr="Sombra en el bloque del título">
            <a:extLst>
              <a:ext uri="{FF2B5EF4-FFF2-40B4-BE49-F238E27FC236}">
                <a16:creationId xmlns:a16="http://schemas.microsoft.com/office/drawing/2014/main" xmlns="" id="{FE193317-B8BD-46CA-B0A6-8A7511B086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2" name="Forma libre 5" descr="Bloque de énfasis sólido">
            <a:extLst>
              <a:ext uri="{FF2B5EF4-FFF2-40B4-BE49-F238E27FC236}">
                <a16:creationId xmlns:a16="http://schemas.microsoft.com/office/drawing/2014/main" xmlns="" id="{85E0D4E1-E389-4671-B0E7-165A10A054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sp>
        <p:nvSpPr>
          <p:cNvPr id="33" name="Forma libre 5" descr="Bloque de énfasis sin relleno">
            <a:extLst>
              <a:ext uri="{FF2B5EF4-FFF2-40B4-BE49-F238E27FC236}">
                <a16:creationId xmlns:a16="http://schemas.microsoft.com/office/drawing/2014/main" xmlns="" id="{8186FEAF-6E1E-4258-94C3-5C589D4B5A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pic>
        <p:nvPicPr>
          <p:cNvPr id="8" name="Gráfico 7" descr="Usuario" title="Icono del nombre del moderador">
            <a:extLst>
              <a:ext uri="{FF2B5EF4-FFF2-40B4-BE49-F238E27FC236}">
                <a16:creationId xmlns:a16="http://schemas.microsoft.com/office/drawing/2014/main" xmlns="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678512" y="3859066"/>
            <a:ext cx="218900" cy="218900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sz="1800"/>
              <a:t>Elvira Cano</a:t>
            </a:r>
          </a:p>
        </p:txBody>
      </p:sp>
      <p:pic>
        <p:nvPicPr>
          <p:cNvPr id="10" name="Gráfico 9" descr="Smartphone" title="Icono del número de teléfono del moderador">
            <a:extLst>
              <a:ext uri="{FF2B5EF4-FFF2-40B4-BE49-F238E27FC236}">
                <a16:creationId xmlns:a16="http://schemas.microsoft.com/office/drawing/2014/main" xmlns="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78512" y="4223565"/>
            <a:ext cx="218900" cy="218900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ES" sz="1800"/>
              <a:t>+1 23 987 6554</a:t>
            </a:r>
          </a:p>
        </p:txBody>
      </p:sp>
      <p:pic>
        <p:nvPicPr>
          <p:cNvPr id="9" name="Gráfico 8" descr="Sobre" title="Icono del correo electrónico del moderador">
            <a:extLst>
              <a:ext uri="{FF2B5EF4-FFF2-40B4-BE49-F238E27FC236}">
                <a16:creationId xmlns:a16="http://schemas.microsoft.com/office/drawing/2014/main" xmlns="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78512" y="4615862"/>
            <a:ext cx="218900" cy="218900"/>
          </a:xfrm>
          <a:prstGeom prst="rect">
            <a:avLst/>
          </a:prstGeom>
        </p:spPr>
      </p:pic>
      <p:pic>
        <p:nvPicPr>
          <p:cNvPr id="11" name="Gráfico 10" descr="Vínculo">
            <a:extLst>
              <a:ext uri="{FF2B5EF4-FFF2-40B4-BE49-F238E27FC236}">
                <a16:creationId xmlns:a16="http://schemas.microsoft.com/office/drawing/2014/main" xmlns="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661653" y="4942435"/>
            <a:ext cx="244786" cy="244786"/>
          </a:xfrm>
          <a:prstGeom prst="rect">
            <a:avLst/>
          </a:prstGeom>
        </p:spPr>
      </p:pic>
      <p:sp>
        <p:nvSpPr>
          <p:cNvPr id="22" name="Marcador de texto 21">
            <a:extLst>
              <a:ext uri="{FF2B5EF4-FFF2-40B4-BE49-F238E27FC236}">
                <a16:creationId xmlns:a16="http://schemas.microsoft.com/office/drawing/2014/main" xmlns="" id="{43DBE4D9-1044-49A3-ABD5-477041FF2B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endParaRPr lang="es-ES" sz="180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sz="3200" b="1" dirty="0" smtClean="0"/>
              <a:t>Demanda</a:t>
            </a:r>
            <a:endParaRPr lang="es-ES" sz="3200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2238767"/>
            <a:ext cx="5472000" cy="360000"/>
          </a:xfrm>
        </p:spPr>
        <p:txBody>
          <a:bodyPr rtlCol="0"/>
          <a:lstStyle/>
          <a:p>
            <a:pPr rtl="0"/>
            <a:r>
              <a:rPr lang="es-ES" dirty="0" smtClean="0"/>
              <a:t>¿Qué es?</a:t>
            </a:r>
            <a:endParaRPr lang="es-ES" dirty="0"/>
          </a:p>
        </p:txBody>
      </p:sp>
      <p:sp>
        <p:nvSpPr>
          <p:cNvPr id="29" name="Marcador de contenido 28">
            <a:extLst>
              <a:ext uri="{FF2B5EF4-FFF2-40B4-BE49-F238E27FC236}">
                <a16:creationId xmlns:a16="http://schemas.microsoft.com/office/drawing/2014/main" xmlns="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1" y="2684529"/>
            <a:ext cx="5472000" cy="3600000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dirty="0" smtClean="0"/>
              <a:t>-Cantidad de bienes y servicios que son deseados.</a:t>
            </a:r>
          </a:p>
          <a:p>
            <a:pPr marL="0" indent="0" rtl="0">
              <a:buNone/>
            </a:pPr>
            <a:r>
              <a:rPr lang="es-ES" dirty="0" smtClean="0"/>
              <a:t>¿Por quienes?</a:t>
            </a:r>
          </a:p>
          <a:p>
            <a:pPr marL="0" indent="0" rtl="0">
              <a:buNone/>
            </a:pPr>
            <a:r>
              <a:rPr lang="es-ES" dirty="0" smtClean="0"/>
              <a:t>-Los consumidores.</a:t>
            </a:r>
          </a:p>
          <a:p>
            <a:pPr marL="0" indent="0" rtl="0">
              <a:buNone/>
            </a:pPr>
            <a:r>
              <a:rPr lang="es-ES" dirty="0" smtClean="0"/>
              <a:t>¿De que forma?</a:t>
            </a:r>
          </a:p>
          <a:p>
            <a:pPr marL="0" indent="0" rtl="0">
              <a:buNone/>
            </a:pPr>
            <a:r>
              <a:rPr lang="es-ES" dirty="0" smtClean="0"/>
              <a:t>-A la disposición del poder adquisitivo de los consumidores.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</a:t>
            </a:fld>
            <a:endParaRPr lang="es-ES"/>
          </a:p>
        </p:txBody>
      </p:sp>
      <p:pic>
        <p:nvPicPr>
          <p:cNvPr id="9" name="Marcador de posición de imagen 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1" b="9461"/>
          <a:stretch>
            <a:fillRect/>
          </a:stretch>
        </p:blipFill>
        <p:spPr>
          <a:xfrm>
            <a:off x="5682668" y="648000"/>
            <a:ext cx="3104696" cy="2833914"/>
          </a:xfrm>
          <a:ln>
            <a:solidFill>
              <a:schemeClr val="tx1"/>
            </a:solidFill>
          </a:ln>
        </p:spPr>
      </p:pic>
      <p:pic>
        <p:nvPicPr>
          <p:cNvPr id="11" name="Marcador de posición de imagen 10"/>
          <p:cNvPicPr>
            <a:picLocks noGrp="1" noChangeAspect="1"/>
          </p:cNvPicPr>
          <p:nvPr>
            <p:ph type="pic" sz="quarter" idx="3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1" r="18031"/>
          <a:stretch>
            <a:fillRect/>
          </a:stretch>
        </p:blipFill>
        <p:spPr>
          <a:xfrm>
            <a:off x="8431213" y="1999983"/>
            <a:ext cx="3067843" cy="2963862"/>
          </a:xfrm>
          <a:ln>
            <a:solidFill>
              <a:schemeClr val="tx1"/>
            </a:solidFill>
          </a:ln>
        </p:spPr>
      </p:pic>
      <p:pic>
        <p:nvPicPr>
          <p:cNvPr id="16" name="Marcador de posición de imagen 15"/>
          <p:cNvPicPr>
            <a:picLocks noGrp="1" noChangeAspect="1"/>
          </p:cNvPicPr>
          <p:nvPr>
            <p:ph type="pic" sz="quarter" idx="3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5" r="29205"/>
          <a:stretch>
            <a:fillRect/>
          </a:stretch>
        </p:blipFill>
        <p:spPr>
          <a:xfrm>
            <a:off x="5682668" y="3697914"/>
            <a:ext cx="3286125" cy="286385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sz="3200" b="1" dirty="0" smtClean="0"/>
              <a:t>Teoría de la demanda</a:t>
            </a:r>
            <a:endParaRPr lang="es-ES" sz="3200" b="1" dirty="0"/>
          </a:p>
        </p:txBody>
      </p:sp>
      <p:sp>
        <p:nvSpPr>
          <p:cNvPr id="29" name="Marcador de contenido 28">
            <a:extLst>
              <a:ext uri="{FF2B5EF4-FFF2-40B4-BE49-F238E27FC236}">
                <a16:creationId xmlns:a16="http://schemas.microsoft.com/office/drawing/2014/main" xmlns="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5720" y="1604121"/>
            <a:ext cx="3290276" cy="4197965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sz="2800" dirty="0" smtClean="0"/>
              <a:t>-Es la relación inversa ente el precio de un bien </a:t>
            </a:r>
            <a:r>
              <a:rPr lang="es-ES" sz="2800" dirty="0"/>
              <a:t>y</a:t>
            </a:r>
            <a:r>
              <a:rPr lang="es-ES" sz="2800" dirty="0" smtClean="0"/>
              <a:t> la cantidad demandada.</a:t>
            </a:r>
          </a:p>
          <a:p>
            <a:pPr marL="0" indent="0" rtl="0">
              <a:buNone/>
            </a:pPr>
            <a:r>
              <a:rPr lang="es-ES" sz="2800" dirty="0" smtClean="0"/>
              <a:t>-Si el precio Aumenta menos se demanda.</a:t>
            </a:r>
          </a:p>
          <a:p>
            <a:pPr marL="0" indent="0" rtl="0">
              <a:buNone/>
            </a:pPr>
            <a:r>
              <a:rPr lang="es-ES" sz="2800" dirty="0" smtClean="0"/>
              <a:t>-Cuando el precio baja, mayor es la demanda.</a:t>
            </a:r>
            <a:endParaRPr lang="es-ES" sz="28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3</a:t>
            </a:fld>
            <a:endParaRPr lang="es-ES"/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3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5" r="22685"/>
          <a:stretch>
            <a:fillRect/>
          </a:stretch>
        </p:blipFill>
        <p:spPr>
          <a:xfrm>
            <a:off x="4367827" y="778329"/>
            <a:ext cx="3816804" cy="3574011"/>
          </a:xfrm>
        </p:spPr>
      </p:pic>
      <p:pic>
        <p:nvPicPr>
          <p:cNvPr id="9" name="Marcador de posición de imagen 8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7" r="20937"/>
          <a:stretch>
            <a:fillRect/>
          </a:stretch>
        </p:blipFill>
        <p:spPr>
          <a:xfrm>
            <a:off x="7611268" y="2965787"/>
            <a:ext cx="3887788" cy="3511550"/>
          </a:xfrm>
        </p:spPr>
      </p:pic>
    </p:spTree>
    <p:extLst>
      <p:ext uri="{BB962C8B-B14F-4D97-AF65-F5344CB8AC3E}">
        <p14:creationId xmlns:p14="http://schemas.microsoft.com/office/powerpoint/2010/main" val="233092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4433914" cy="431589"/>
          </a:xfrm>
        </p:spPr>
        <p:txBody>
          <a:bodyPr rtlCol="0"/>
          <a:lstStyle/>
          <a:p>
            <a:pPr rtl="0"/>
            <a:r>
              <a:rPr lang="es-ES" sz="3200" b="1" dirty="0" smtClean="0"/>
              <a:t>Determinantes de la demanda</a:t>
            </a:r>
            <a:endParaRPr lang="es-ES" sz="3200" b="1" dirty="0"/>
          </a:p>
        </p:txBody>
      </p:sp>
      <p:sp>
        <p:nvSpPr>
          <p:cNvPr id="29" name="Marcador de contenido 28">
            <a:extLst>
              <a:ext uri="{FF2B5EF4-FFF2-40B4-BE49-F238E27FC236}">
                <a16:creationId xmlns:a16="http://schemas.microsoft.com/office/drawing/2014/main" xmlns="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154" y="1158133"/>
            <a:ext cx="2419418" cy="4731365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dirty="0" smtClean="0"/>
              <a:t>Son:</a:t>
            </a:r>
          </a:p>
          <a:p>
            <a:pPr marL="342900" indent="-342900" rtl="0">
              <a:buAutoNum type="arabicPeriod"/>
            </a:pPr>
            <a:r>
              <a:rPr lang="es-ES" dirty="0" smtClean="0"/>
              <a:t>El precio del bien.</a:t>
            </a:r>
          </a:p>
          <a:p>
            <a:pPr marL="342900" indent="-342900">
              <a:buAutoNum type="arabicPeriod"/>
            </a:pPr>
            <a:r>
              <a:rPr lang="es-ES" dirty="0"/>
              <a:t>Ingresos del </a:t>
            </a:r>
            <a:r>
              <a:rPr lang="es-ES" dirty="0" smtClean="0"/>
              <a:t>consumidor</a:t>
            </a:r>
          </a:p>
          <a:p>
            <a:pPr marL="342900" indent="-342900">
              <a:buAutoNum type="arabicPeriod"/>
            </a:pPr>
            <a:r>
              <a:rPr lang="es-ES" dirty="0" smtClean="0"/>
              <a:t>Los gustos personales.</a:t>
            </a:r>
          </a:p>
          <a:p>
            <a:pPr marL="342900" indent="-342900" rtl="0">
              <a:buAutoNum type="arabicPeriod"/>
            </a:pPr>
            <a:r>
              <a:rPr lang="es-ES" dirty="0" smtClean="0"/>
              <a:t>El precio de los bienes sustitutivos.</a:t>
            </a:r>
          </a:p>
          <a:p>
            <a:pPr marL="342900" indent="-342900" rtl="0">
              <a:buAutoNum type="arabicPeriod"/>
            </a:pPr>
            <a:r>
              <a:rPr lang="es-ES" dirty="0" smtClean="0"/>
              <a:t>El precio de los bienes complementarios.</a:t>
            </a:r>
          </a:p>
          <a:p>
            <a:pPr marL="342900" indent="-342900">
              <a:buAutoNum type="arabicPeriod"/>
            </a:pPr>
            <a:r>
              <a:rPr lang="es-ES" dirty="0"/>
              <a:t>Expectativa de que los precios de un bien </a:t>
            </a:r>
            <a:r>
              <a:rPr lang="es-ES" dirty="0" smtClean="0"/>
              <a:t>aumenten</a:t>
            </a:r>
          </a:p>
          <a:p>
            <a:pPr marL="342900" indent="-342900">
              <a:buAutoNum type="arabicPeriod"/>
            </a:pPr>
            <a:r>
              <a:rPr lang="es-ES" dirty="0"/>
              <a:t>Número de compradores activos en el </a:t>
            </a:r>
            <a:r>
              <a:rPr lang="es-ES" dirty="0" smtClean="0"/>
              <a:t>mercado</a:t>
            </a:r>
          </a:p>
          <a:p>
            <a:pPr marL="342900" indent="-342900">
              <a:buAutoNum type="arabicPeriod"/>
            </a:pPr>
            <a:r>
              <a:rPr lang="es-ES" dirty="0"/>
              <a:t>Calidad del </a:t>
            </a:r>
            <a:r>
              <a:rPr lang="es-ES" dirty="0" smtClean="0"/>
              <a:t>producto</a:t>
            </a:r>
          </a:p>
          <a:p>
            <a:pPr marL="342900" indent="-342900">
              <a:buAutoNum type="arabicPeriod"/>
            </a:pPr>
            <a:r>
              <a:rPr lang="es-ES" dirty="0"/>
              <a:t>Clima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7" name="Marcador de posición de imagen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7" r="20277"/>
          <a:stretch>
            <a:fillRect/>
          </a:stretch>
        </p:blipFill>
        <p:spPr>
          <a:xfrm>
            <a:off x="3001249" y="1250714"/>
            <a:ext cx="2237519" cy="1976106"/>
          </a:xfr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965" y="84184"/>
            <a:ext cx="2440932" cy="2080016"/>
          </a:xfrm>
          <a:prstGeom prst="rect">
            <a:avLst/>
          </a:prstGeom>
        </p:spPr>
      </p:pic>
      <p:pic>
        <p:nvPicPr>
          <p:cNvPr id="27" name="Marcador de posición de imagen 26"/>
          <p:cNvPicPr>
            <a:picLocks noGrp="1" noChangeAspect="1"/>
          </p:cNvPicPr>
          <p:nvPr>
            <p:ph type="pic" sz="quarter" idx="3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4" r="21714"/>
          <a:stretch>
            <a:fillRect/>
          </a:stretch>
        </p:blipFill>
        <p:spPr>
          <a:xfrm>
            <a:off x="7190739" y="3445357"/>
            <a:ext cx="2405261" cy="2125239"/>
          </a:xfrm>
          <a:ln>
            <a:solidFill>
              <a:schemeClr val="tx1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0522" y="3382862"/>
            <a:ext cx="2314664" cy="204847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4357" y="2333998"/>
            <a:ext cx="2402032" cy="212768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2313" y="4554266"/>
            <a:ext cx="2402032" cy="212768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2587" y="2238767"/>
            <a:ext cx="2408129" cy="2127688"/>
          </a:xfrm>
          <a:prstGeom prst="rect">
            <a:avLst/>
          </a:prstGeom>
        </p:spPr>
      </p:pic>
      <p:pic>
        <p:nvPicPr>
          <p:cNvPr id="26" name="Marcador de posición de imagen 25"/>
          <p:cNvPicPr>
            <a:picLocks noGrp="1" noChangeAspect="1"/>
          </p:cNvPicPr>
          <p:nvPr>
            <p:ph type="pic" sz="quarter" idx="34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9" b="5809"/>
          <a:stretch>
            <a:fillRect/>
          </a:stretch>
        </p:blipFill>
        <p:spPr>
          <a:xfrm>
            <a:off x="7147029" y="1101581"/>
            <a:ext cx="2405261" cy="2125239"/>
          </a:xfrm>
        </p:spPr>
      </p:pic>
    </p:spTree>
    <p:extLst>
      <p:ext uri="{BB962C8B-B14F-4D97-AF65-F5344CB8AC3E}">
        <p14:creationId xmlns:p14="http://schemas.microsoft.com/office/powerpoint/2010/main" val="1470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sz="3200" b="1" dirty="0" smtClean="0"/>
              <a:t>Ejemplos de determinantes de la demanda:</a:t>
            </a:r>
            <a:endParaRPr lang="es-ES" sz="3200" b="1" dirty="0"/>
          </a:p>
        </p:txBody>
      </p:sp>
      <p:sp>
        <p:nvSpPr>
          <p:cNvPr id="29" name="Marcador de contenido 28">
            <a:extLst>
              <a:ext uri="{FF2B5EF4-FFF2-40B4-BE49-F238E27FC236}">
                <a16:creationId xmlns:a16="http://schemas.microsoft.com/office/drawing/2014/main" xmlns="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7291" y="1048949"/>
            <a:ext cx="4847270" cy="4361251"/>
          </a:xfrm>
        </p:spPr>
        <p:txBody>
          <a:bodyPr rtlCol="0"/>
          <a:lstStyle/>
          <a:p>
            <a:pPr marL="0" indent="0" rtl="0">
              <a:buNone/>
            </a:pPr>
            <a:endParaRPr lang="es-ES" dirty="0" smtClean="0"/>
          </a:p>
          <a:p>
            <a:pPr marL="342900" indent="-342900" rtl="0">
              <a:buAutoNum type="arabicPeriod"/>
            </a:pPr>
            <a:r>
              <a:rPr lang="es-ES" b="1" dirty="0" smtClean="0"/>
              <a:t>El precio del bien: </a:t>
            </a:r>
            <a:r>
              <a:rPr lang="es-ES" dirty="0" smtClean="0"/>
              <a:t>Cualquier producto o servicio</a:t>
            </a:r>
          </a:p>
          <a:p>
            <a:pPr marL="342900" indent="-342900" rtl="0">
              <a:buAutoNum type="arabicPeriod"/>
            </a:pPr>
            <a:r>
              <a:rPr lang="es-ES" b="1" dirty="0" smtClean="0"/>
              <a:t>Ingresos del consumidor: </a:t>
            </a:r>
            <a:r>
              <a:rPr lang="es-ES" dirty="0" smtClean="0"/>
              <a:t>Ultima generación de electrodomésticos</a:t>
            </a:r>
            <a:r>
              <a:rPr lang="es-ES" u="sng" dirty="0" smtClean="0"/>
              <a:t>.</a:t>
            </a:r>
            <a:r>
              <a:rPr lang="es-ES" dirty="0" smtClean="0"/>
              <a:t> </a:t>
            </a:r>
          </a:p>
          <a:p>
            <a:pPr marL="342900" indent="-342900" rtl="0">
              <a:buAutoNum type="arabicPeriod"/>
            </a:pPr>
            <a:r>
              <a:rPr lang="es-ES" b="1" dirty="0" smtClean="0"/>
              <a:t>Los gustos personales</a:t>
            </a:r>
            <a:r>
              <a:rPr lang="es-ES" dirty="0" smtClean="0"/>
              <a:t>: Coca Cola</a:t>
            </a:r>
          </a:p>
          <a:p>
            <a:pPr marL="342900" indent="-342900" rtl="0">
              <a:buAutoNum type="arabicPeriod"/>
            </a:pPr>
            <a:r>
              <a:rPr lang="es-ES" b="1" dirty="0" smtClean="0"/>
              <a:t>El precio de los bienes sustitutivos: </a:t>
            </a:r>
            <a:r>
              <a:rPr lang="es-ES" dirty="0" smtClean="0"/>
              <a:t>Mantequilla vs Margarina</a:t>
            </a:r>
          </a:p>
          <a:p>
            <a:pPr marL="342900" indent="-342900" rtl="0">
              <a:buAutoNum type="arabicPeriod"/>
            </a:pPr>
            <a:r>
              <a:rPr lang="es-ES" b="1" dirty="0" smtClean="0"/>
              <a:t>El precio de los bienes complementarios: </a:t>
            </a:r>
            <a:r>
              <a:rPr lang="es-ES" dirty="0" smtClean="0"/>
              <a:t>Impresora con cartucho de tinta</a:t>
            </a:r>
          </a:p>
          <a:p>
            <a:pPr marL="342900" indent="-342900">
              <a:buAutoNum type="arabicPeriod"/>
            </a:pPr>
            <a:r>
              <a:rPr lang="es-ES" b="1" dirty="0" smtClean="0"/>
              <a:t>Expectativa de que los precios de un bien aumenten</a:t>
            </a:r>
            <a:r>
              <a:rPr lang="es-ES" dirty="0" smtClean="0"/>
              <a:t>: Objetos Coleccionables.</a:t>
            </a:r>
            <a:endParaRPr lang="es-ES" dirty="0"/>
          </a:p>
          <a:p>
            <a:pPr marL="342900" indent="-342900">
              <a:buAutoNum type="arabicPeriod"/>
            </a:pPr>
            <a:r>
              <a:rPr lang="es-ES" b="1" dirty="0" smtClean="0"/>
              <a:t>Número de compradores activos en el mercado: </a:t>
            </a:r>
            <a:r>
              <a:rPr lang="es-ES" dirty="0" smtClean="0"/>
              <a:t>Productos indispensables: papel, comida, agua, etc.</a:t>
            </a:r>
            <a:endParaRPr lang="es-ES" b="1" dirty="0" smtClean="0"/>
          </a:p>
          <a:p>
            <a:pPr marL="342900" indent="-342900">
              <a:buAutoNum type="arabicPeriod"/>
            </a:pPr>
            <a:r>
              <a:rPr lang="es-ES" b="1" dirty="0" smtClean="0"/>
              <a:t>Calidad del producto: </a:t>
            </a:r>
            <a:r>
              <a:rPr lang="es-ES" dirty="0" smtClean="0"/>
              <a:t>Productos oficiales vs imitaciones</a:t>
            </a:r>
            <a:endParaRPr lang="es-ES" b="1" dirty="0" smtClean="0"/>
          </a:p>
          <a:p>
            <a:pPr marL="342900" indent="-342900">
              <a:buAutoNum type="arabicPeriod"/>
            </a:pPr>
            <a:r>
              <a:rPr lang="es-ES" b="1" dirty="0" smtClean="0"/>
              <a:t>Clima: </a:t>
            </a:r>
            <a:r>
              <a:rPr lang="es-ES" dirty="0" smtClean="0"/>
              <a:t>Productos del agro.</a:t>
            </a:r>
            <a:endParaRPr lang="es-ES" b="1" dirty="0"/>
          </a:p>
          <a:p>
            <a:pPr marL="342900" indent="-342900" rtl="0">
              <a:buAutoNum type="arabicPeriod"/>
            </a:pP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5</a:t>
            </a:fld>
            <a:endParaRPr lang="es-ES"/>
          </a:p>
        </p:txBody>
      </p:sp>
      <p:pic>
        <p:nvPicPr>
          <p:cNvPr id="9" name="Marcador de posición de imagen 8"/>
          <p:cNvPicPr>
            <a:picLocks noGrp="1" noChangeAspect="1"/>
          </p:cNvPicPr>
          <p:nvPr>
            <p:ph type="pic" sz="quarter" idx="3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7" r="12267"/>
          <a:stretch>
            <a:fillRect/>
          </a:stretch>
        </p:blipFill>
        <p:spPr>
          <a:xfrm>
            <a:off x="9368256" y="3144134"/>
            <a:ext cx="2405063" cy="2125663"/>
          </a:xfrm>
        </p:spPr>
      </p:pic>
      <p:pic>
        <p:nvPicPr>
          <p:cNvPr id="8" name="Marcador de posición de imagen 7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9" b="5809"/>
          <a:stretch>
            <a:fillRect/>
          </a:stretch>
        </p:blipFill>
        <p:spPr>
          <a:xfrm>
            <a:off x="9305622" y="590946"/>
            <a:ext cx="2405063" cy="2125662"/>
          </a:xfrm>
          <a:ln>
            <a:solidFill>
              <a:schemeClr val="tx1"/>
            </a:solidFill>
          </a:ln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673" y="4476133"/>
            <a:ext cx="2408129" cy="212768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533" y="3100674"/>
            <a:ext cx="2402032" cy="2127688"/>
          </a:xfrm>
          <a:prstGeom prst="rect">
            <a:avLst/>
          </a:prstGeom>
        </p:spPr>
      </p:pic>
      <p:pic>
        <p:nvPicPr>
          <p:cNvPr id="19" name="Marcador de posición de imagen 18"/>
          <p:cNvPicPr>
            <a:picLocks noGrp="1" noChangeAspect="1"/>
          </p:cNvPicPr>
          <p:nvPr>
            <p:ph type="pic" sz="quarter" idx="3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5" r="12285"/>
          <a:stretch>
            <a:fillRect/>
          </a:stretch>
        </p:blipFill>
        <p:spPr>
          <a:xfrm>
            <a:off x="7342188" y="1824038"/>
            <a:ext cx="2405062" cy="2125662"/>
          </a:xfrm>
        </p:spPr>
      </p:pic>
    </p:spTree>
    <p:extLst>
      <p:ext uri="{BB962C8B-B14F-4D97-AF65-F5344CB8AC3E}">
        <p14:creationId xmlns:p14="http://schemas.microsoft.com/office/powerpoint/2010/main" val="369841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3497743" cy="1081114"/>
          </a:xfrm>
        </p:spPr>
        <p:txBody>
          <a:bodyPr rtlCol="0"/>
          <a:lstStyle/>
          <a:p>
            <a:pPr rtl="0"/>
            <a:r>
              <a:rPr lang="es-ES" sz="3200" b="1" dirty="0" smtClean="0"/>
              <a:t>Curva de la demanda y Tabla de la demanda</a:t>
            </a:r>
            <a:endParaRPr lang="es-ES" sz="3200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000" y="1864157"/>
            <a:ext cx="3617486" cy="4413086"/>
          </a:xfrm>
        </p:spPr>
        <p:txBody>
          <a:bodyPr rtlCol="0"/>
          <a:lstStyle/>
          <a:p>
            <a:pPr rtl="0"/>
            <a:r>
              <a:rPr lang="es-ES" sz="3200" dirty="0" smtClean="0"/>
              <a:t>Representa la cantidad de bienes que los compradores están dispuestos a adquirir a determinados precio</a:t>
            </a:r>
            <a:endParaRPr lang="es-ES" sz="3200" dirty="0"/>
          </a:p>
        </p:txBody>
      </p:sp>
      <p:graphicFrame>
        <p:nvGraphicFramePr>
          <p:cNvPr id="4" name="Gráfico 3" title="Gráfico del marcador de posición de los ingresos brutos">
            <a:extLst>
              <a:ext uri="{FF2B5EF4-FFF2-40B4-BE49-F238E27FC236}">
                <a16:creationId xmlns:a16="http://schemas.microsoft.com/office/drawing/2014/main" xmlns="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8752238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Gráfico 6" title="Gráfico del marcador de posición de los ingresos brutos">
            <a:extLst>
              <a:ext uri="{FF2B5EF4-FFF2-40B4-BE49-F238E27FC236}">
                <a16:creationId xmlns:a16="http://schemas.microsoft.com/office/drawing/2014/main" xmlns="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9166482"/>
              </p:ext>
            </p:extLst>
          </p:nvPr>
        </p:nvGraphicFramePr>
        <p:xfrm>
          <a:off x="44069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638" y="1146729"/>
            <a:ext cx="6876379" cy="47384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Desplazamientos de la curva de la demanda I.</a:t>
            </a:r>
            <a:endParaRPr lang="es-CO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52" y="1195009"/>
            <a:ext cx="8489734" cy="4838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456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Desplazamientos de la curva de la demanda II.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60315"/>
            <a:ext cx="8371114" cy="5216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255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sz="3200" b="1" dirty="0"/>
              <a:t>Elasticidad precio de la demanda</a:t>
            </a:r>
          </a:p>
        </p:txBody>
      </p:sp>
      <p:sp>
        <p:nvSpPr>
          <p:cNvPr id="29" name="Marcador de contenido 28">
            <a:extLst>
              <a:ext uri="{FF2B5EF4-FFF2-40B4-BE49-F238E27FC236}">
                <a16:creationId xmlns:a16="http://schemas.microsoft.com/office/drawing/2014/main" xmlns="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663" y="1393371"/>
            <a:ext cx="5607338" cy="3221783"/>
          </a:xfrm>
        </p:spPr>
        <p:txBody>
          <a:bodyPr rtlCol="0"/>
          <a:lstStyle/>
          <a:p>
            <a:pPr marL="0" indent="0">
              <a:buNone/>
            </a:pPr>
            <a:r>
              <a:rPr lang="es-ES" sz="2400" dirty="0"/>
              <a:t>La elasticidad precio de la demanda (EPD) mide cuánto varía la cantidad demandada de un bien cuando su precio varía</a:t>
            </a:r>
            <a:r>
              <a:rPr lang="es-ES" sz="2400" dirty="0" smtClean="0"/>
              <a:t>.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Para calcular la EPD se divide el incremento de la cantidad entre el incremento del precio. La fórmula se representa de la siguiente </a:t>
            </a:r>
            <a:r>
              <a:rPr lang="es-ES" sz="2400" dirty="0" smtClean="0"/>
              <a:t>manera:</a:t>
            </a:r>
            <a:endParaRPr lang="es-ES" sz="24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9</a:t>
            </a:fld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3" y="4412606"/>
            <a:ext cx="5450994" cy="14638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Rectángulo 9"/>
          <p:cNvSpPr/>
          <p:nvPr/>
        </p:nvSpPr>
        <p:spPr>
          <a:xfrm>
            <a:off x="6531428" y="2029831"/>
            <a:ext cx="4288971" cy="25853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Por ejemplo, si el precio aumenta de $100 a $110 y la cantidad demanda cae de 1000 unidades a 900, la elasticidad es:</a:t>
            </a:r>
          </a:p>
          <a:p>
            <a:endParaRPr lang="es-E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r>
              <a:rPr lang="es-E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ep</a:t>
            </a:r>
            <a:r>
              <a:rPr lang="es-E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= (-100/1000)/(10/100)</a:t>
            </a:r>
          </a:p>
          <a:p>
            <a:endParaRPr lang="es-E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r>
              <a:rPr lang="es-E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ep</a:t>
            </a:r>
            <a:r>
              <a:rPr lang="es-E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= (-0.10)/(0.10)</a:t>
            </a:r>
          </a:p>
          <a:p>
            <a:endParaRPr lang="es-E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r>
              <a:rPr lang="es-ES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ep</a:t>
            </a:r>
            <a:r>
              <a:rPr lang="es-E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= -1</a:t>
            </a:r>
            <a:endParaRPr lang="es-CO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75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_19716744_TF16411253.potx" id="{0B1A14E9-289E-449B-9BD5-2914559B1E1B}" vid="{515F3326-60D8-4ADD-A22D-1407135FFD3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8A50AA-654B-45CA-B6AD-FDA9E9535EF9}">
  <ds:schemaRefs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6dc4bcd6-49db-4c07-9060-8acfc67cef9f"/>
    <ds:schemaRef ds:uri="http://schemas.openxmlformats.org/package/2006/metadata/core-properties"/>
    <ds:schemaRef ds:uri="fb0879af-3eba-417a-a55a-ffe6dcd6ca77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geométrica</Template>
  <TotalTime>0</TotalTime>
  <Words>682</Words>
  <Application>Microsoft Office PowerPoint</Application>
  <PresentationFormat>Personalizado</PresentationFormat>
  <Paragraphs>112</Paragraphs>
  <Slides>18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Tema de Office</vt:lpstr>
      <vt:lpstr>Teoría de la demanda </vt:lpstr>
      <vt:lpstr>Demanda</vt:lpstr>
      <vt:lpstr>Teoría de la demanda</vt:lpstr>
      <vt:lpstr>Determinantes de la demanda</vt:lpstr>
      <vt:lpstr>Ejemplos de determinantes de la demanda:</vt:lpstr>
      <vt:lpstr>Curva de la demanda y Tabla de la demanda</vt:lpstr>
      <vt:lpstr>Desplazamientos de la curva de la demanda I.</vt:lpstr>
      <vt:lpstr>Desplazamientos de la curva de la demanda II.</vt:lpstr>
      <vt:lpstr>Elasticidad precio de la demanda</vt:lpstr>
      <vt:lpstr>Elasticidad precio de la demanda</vt:lpstr>
      <vt:lpstr>Elasticidad precio de la demanda</vt:lpstr>
      <vt:lpstr>Elasticidad precio de la demanda</vt:lpstr>
      <vt:lpstr>Elasticidad precio de la demanda</vt:lpstr>
      <vt:lpstr>Elasticidad Cruzada</vt:lpstr>
      <vt:lpstr>Elasticidad Ingreso de la Demanda</vt:lpstr>
      <vt:lpstr>Elasticidad Ingreso de la Demanda</vt:lpstr>
      <vt:lpstr>Grafica: Tipos de Elasticidad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2019-09-02T23:17:52Z</dcterms:created>
  <dcterms:modified xsi:type="dcterms:W3CDTF">2019-09-08T18:50:56Z</dcterms:modified>
</cp:coreProperties>
</file>